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22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624668"/>
            <a:ext cx="53848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5562600"/>
            <a:ext cx="53848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1" y="6425641"/>
            <a:ext cx="1643529" cy="365125"/>
          </a:xfrm>
        </p:spPr>
        <p:txBody>
          <a:bodyPr/>
          <a:lstStyle>
            <a:lvl1pPr algn="l">
              <a:defRPr/>
            </a:lvl1pPr>
          </a:lstStyle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14871" y="6425641"/>
            <a:ext cx="3490259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6767" y="228600"/>
            <a:ext cx="5647267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6165851" y="237744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65851" y="228600"/>
            <a:ext cx="27432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Rectangle 11"/>
          <p:cNvSpPr/>
          <p:nvPr/>
        </p:nvSpPr>
        <p:spPr>
          <a:xfrm>
            <a:off x="9069917" y="2377440"/>
            <a:ext cx="27432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670561" y="1985963"/>
            <a:ext cx="4876551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670561" y="4164965"/>
            <a:ext cx="4876551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5880100" y="1985963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5880100" y="4169664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6768" y="228600"/>
            <a:ext cx="460163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07" y="2571750"/>
            <a:ext cx="4340352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8368" y="273051"/>
            <a:ext cx="6129865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24" y="3733801"/>
            <a:ext cx="4340352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855200" y="6423586"/>
            <a:ext cx="2049929" cy="365125"/>
          </a:xfrm>
        </p:spPr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5741" y="6423586"/>
            <a:ext cx="442258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9205" y="3124200"/>
            <a:ext cx="5197696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1" y="228600"/>
            <a:ext cx="4614211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9205" y="3995737"/>
            <a:ext cx="5197696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855200" y="6423586"/>
            <a:ext cx="2049929" cy="365125"/>
          </a:xfrm>
        </p:spPr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88000" y="6423586"/>
            <a:ext cx="40068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20147" y="3370730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341" y="4424082"/>
            <a:ext cx="8254876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1" y="228600"/>
            <a:ext cx="85045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5341" y="5257800"/>
            <a:ext cx="8254876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9069917" y="2377440"/>
            <a:ext cx="27432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436283" y="4632792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6766" y="228600"/>
            <a:ext cx="851622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06" y="2571750"/>
            <a:ext cx="8242148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26" y="3733801"/>
            <a:ext cx="8239421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49683" y="6235608"/>
            <a:ext cx="179786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8128" y="6235608"/>
            <a:ext cx="61974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069917" y="237494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069917" y="4535424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6767" y="228600"/>
            <a:ext cx="56472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06" y="2571750"/>
            <a:ext cx="53555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25" y="3733801"/>
            <a:ext cx="5353739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64000" y="6235608"/>
            <a:ext cx="179786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8128" y="6235608"/>
            <a:ext cx="34542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1" name="Rectangle 10"/>
          <p:cNvSpPr/>
          <p:nvPr/>
        </p:nvSpPr>
        <p:spPr>
          <a:xfrm>
            <a:off x="6165851" y="4534726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165851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165851" y="2381663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070848" y="2381662"/>
            <a:ext cx="27432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0" y="3124200"/>
            <a:ext cx="414528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1" y="2365248"/>
            <a:ext cx="5653492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0" y="3995737"/>
            <a:ext cx="414528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855200" y="6423586"/>
            <a:ext cx="2049929" cy="365125"/>
          </a:xfrm>
        </p:spPr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88000" y="6423586"/>
            <a:ext cx="40068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33815" y="3370730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70540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280833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9" name="TextBox 8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61029" y="954742"/>
            <a:ext cx="908424" cy="5171422"/>
          </a:xfrm>
        </p:spPr>
        <p:txBody>
          <a:bodyPr vert="eaVert" anchor="t" anchorCtr="0"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58757"/>
            <a:ext cx="9144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1500967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3" y="134471"/>
            <a:ext cx="10075084" cy="995082"/>
          </a:xfrm>
        </p:spPr>
        <p:txBody>
          <a:bodyPr anchor="b" anchorCtr="0"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64691" y="1129553"/>
            <a:ext cx="10078613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624668"/>
            <a:ext cx="53848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5562600"/>
            <a:ext cx="53848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1" y="6425641"/>
            <a:ext cx="1643529" cy="365125"/>
          </a:xfrm>
        </p:spPr>
        <p:txBody>
          <a:bodyPr/>
          <a:lstStyle>
            <a:lvl1pPr algn="l">
              <a:defRPr/>
            </a:lvl1pPr>
          </a:lstStyle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14871" y="6425641"/>
            <a:ext cx="3490259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6767" y="228600"/>
            <a:ext cx="5647267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6165851" y="237744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6165851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069917" y="237744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dirty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1779495"/>
            <a:ext cx="41148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AU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78543" y="228600"/>
            <a:ext cx="1093457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124201"/>
            <a:ext cx="75184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4495801"/>
            <a:ext cx="75184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8541" y="6248775"/>
            <a:ext cx="1966259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0" y="6248775"/>
            <a:ext cx="7518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74400" y="6248775"/>
            <a:ext cx="738717" cy="365125"/>
          </a:xfrm>
        </p:spPr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71483" y="3110755"/>
            <a:ext cx="34787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1" y="228600"/>
            <a:ext cx="283633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Rectangle 11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6504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TextBox 11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6504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70848"/>
            <a:ext cx="48768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6504" y="2070848"/>
            <a:ext cx="48768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0" y="1985963"/>
            <a:ext cx="10092209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664690" y="4164965"/>
            <a:ext cx="10092209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74400" y="242235"/>
            <a:ext cx="738717" cy="365125"/>
          </a:xfrm>
        </p:spPr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80100" y="1985963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5880100" y="4169664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633" y="484094"/>
            <a:ext cx="10075084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633" y="1981201"/>
            <a:ext cx="10075084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0329" y="642358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F8194B1-A188-444E-ADE4-E4C3A01A0DA4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941" y="6423586"/>
            <a:ext cx="81638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4400" y="242235"/>
            <a:ext cx="738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C78F53C-520B-7544-A422-7BDAE7AF308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  <p:sldLayoutId id="2147483793" r:id="rId17"/>
    <p:sldLayoutId id="2147483794" r:id="rId18"/>
    <p:sldLayoutId id="2147483795" r:id="rId19"/>
    <p:sldLayoutId id="2147483796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Australian Governance Standards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558119"/>
            <a:ext cx="6400800" cy="768791"/>
          </a:xfrm>
        </p:spPr>
        <p:txBody>
          <a:bodyPr>
            <a:noAutofit/>
          </a:bodyPr>
          <a:lstStyle/>
          <a:p>
            <a:r>
              <a:rPr lang="en-US" sz="2000" dirty="0"/>
              <a:t>Associate Professor Rosemary Teele Langford, Melbourne Law School</a:t>
            </a:r>
          </a:p>
        </p:txBody>
      </p:sp>
    </p:spTree>
    <p:extLst>
      <p:ext uri="{BB962C8B-B14F-4D97-AF65-F5344CB8AC3E}">
        <p14:creationId xmlns:p14="http://schemas.microsoft.com/office/powerpoint/2010/main" val="28599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Broader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474" y="1244601"/>
            <a:ext cx="8188326" cy="4881563"/>
          </a:xfrm>
        </p:spPr>
        <p:txBody>
          <a:bodyPr/>
          <a:lstStyle/>
          <a:p>
            <a:r>
              <a:rPr lang="en-US" sz="2400" dirty="0"/>
              <a:t>Spotlight on governance in Australia</a:t>
            </a:r>
          </a:p>
          <a:p>
            <a:pPr lvl="1"/>
            <a:r>
              <a:rPr lang="en-US" sz="2000" dirty="0"/>
              <a:t>Banking Royal Commission </a:t>
            </a:r>
          </a:p>
          <a:p>
            <a:pPr lvl="2"/>
            <a:r>
              <a:rPr lang="en-US" dirty="0"/>
              <a:t>Brought to light poor governance in financial institutions and urged the regulator (ASIC) to take a ‘Why not litigate?’ approach</a:t>
            </a:r>
          </a:p>
          <a:p>
            <a:pPr lvl="1"/>
            <a:r>
              <a:rPr lang="en-US" sz="2000" dirty="0"/>
              <a:t>Global implosion in trust in institutions</a:t>
            </a:r>
          </a:p>
          <a:p>
            <a:pPr lvl="1"/>
            <a:r>
              <a:rPr lang="en-US" sz="2000" dirty="0"/>
              <a:t>Release of ASX Corporate Governance Principles and Recommendations </a:t>
            </a:r>
            <a:r>
              <a:rPr lang="mr-IN" sz="2000" dirty="0"/>
              <a:t>–</a:t>
            </a:r>
            <a:r>
              <a:rPr lang="en-US" sz="2000" dirty="0"/>
              <a:t> </a:t>
            </a:r>
          </a:p>
          <a:p>
            <a:pPr lvl="2"/>
            <a:r>
              <a:rPr lang="en-US" dirty="0"/>
              <a:t>These were somewhat controversial because the consultation draft contained text on the importance of an entity’s social licence to operate, which was subsequently removed</a:t>
            </a:r>
          </a:p>
          <a:p>
            <a:r>
              <a:rPr lang="en-US" dirty="0"/>
              <a:t>Review of the Australian Charities and Not-for-Profit Commission (ACNC) </a:t>
            </a:r>
          </a:p>
        </p:txBody>
      </p:sp>
    </p:spTree>
    <p:extLst>
      <p:ext uri="{BB962C8B-B14F-4D97-AF65-F5344CB8AC3E}">
        <p14:creationId xmlns:p14="http://schemas.microsoft.com/office/powerpoint/2010/main" val="528316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Australian regulatory and governance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Constitutional aspects</a:t>
            </a:r>
          </a:p>
          <a:p>
            <a:r>
              <a:rPr lang="en-US" dirty="0"/>
              <a:t>Australian Charities and Not-for-Profit Commission Act 2012</a:t>
            </a:r>
          </a:p>
          <a:p>
            <a:r>
              <a:rPr lang="en-US" dirty="0"/>
              <a:t>Australian Charities and Not-for-Profits Commission Regulations 2013</a:t>
            </a:r>
          </a:p>
          <a:p>
            <a:pPr lvl="1"/>
            <a:r>
              <a:rPr lang="en-US" dirty="0"/>
              <a:t>Governance standards</a:t>
            </a:r>
          </a:p>
          <a:p>
            <a:r>
              <a:rPr lang="en-US" dirty="0"/>
              <a:t>Other layers of regulation</a:t>
            </a:r>
          </a:p>
        </p:txBody>
      </p:sp>
    </p:spTree>
    <p:extLst>
      <p:ext uri="{BB962C8B-B14F-4D97-AF65-F5344CB8AC3E}">
        <p14:creationId xmlns:p14="http://schemas.microsoft.com/office/powerpoint/2010/main" val="360346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Overview of governance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Purpose and not-for-profit nature of a registered entity</a:t>
            </a:r>
          </a:p>
          <a:p>
            <a:r>
              <a:rPr lang="en-US" dirty="0"/>
              <a:t>2. Accountability to members</a:t>
            </a:r>
          </a:p>
          <a:p>
            <a:r>
              <a:rPr lang="en-US" dirty="0"/>
              <a:t>3. Compliance with Australian laws</a:t>
            </a:r>
          </a:p>
          <a:p>
            <a:r>
              <a:rPr lang="en-US" dirty="0"/>
              <a:t>4. Suitability of responsible persons</a:t>
            </a:r>
          </a:p>
          <a:p>
            <a:r>
              <a:rPr lang="en-US" dirty="0"/>
              <a:t>5. Duties of responsible persons (referred to as ‘responsible entities’)</a:t>
            </a:r>
          </a:p>
        </p:txBody>
      </p:sp>
    </p:spTree>
    <p:extLst>
      <p:ext uri="{BB962C8B-B14F-4D97-AF65-F5344CB8AC3E}">
        <p14:creationId xmlns:p14="http://schemas.microsoft.com/office/powerpoint/2010/main" val="3438457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8998"/>
          </a:xfrm>
        </p:spPr>
        <p:txBody>
          <a:bodyPr>
            <a:normAutofit/>
          </a:bodyPr>
          <a:lstStyle/>
          <a:p>
            <a:r>
              <a:rPr lang="en-US" sz="2800" dirty="0"/>
              <a:t>Governance Standard 5(2)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5636" y="923636"/>
            <a:ext cx="8360064" cy="57565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A registered entity must take reasonable steps to ensure that its responsible entities are subject to, and comply with, the following duties:</a:t>
            </a:r>
          </a:p>
          <a:p>
            <a:pPr>
              <a:buAutoNum type="alphaLcParenBoth"/>
            </a:pPr>
            <a:r>
              <a:rPr lang="en-US" sz="1600" dirty="0"/>
              <a:t>To exercise the responsible entity’s powers and discharge the responsible entity’s duties with the degree of care and diligence that a reasonable individual would exercise if they were a responsible entity of the registered entity;</a:t>
            </a:r>
          </a:p>
          <a:p>
            <a:pPr>
              <a:buAutoNum type="alphaLcParenBoth"/>
            </a:pPr>
            <a:r>
              <a:rPr lang="en-US" sz="1600" dirty="0"/>
              <a:t>To act in good faith in the registered entity’s best interests, and to further the purposes of the registered entity;</a:t>
            </a:r>
          </a:p>
          <a:p>
            <a:pPr>
              <a:buAutoNum type="alphaLcParenBoth"/>
            </a:pPr>
            <a:r>
              <a:rPr lang="en-US" sz="1600" dirty="0"/>
              <a:t>Not to misuse the responsible entity’s position;</a:t>
            </a:r>
          </a:p>
          <a:p>
            <a:pPr>
              <a:buAutoNum type="alphaLcParenBoth"/>
            </a:pPr>
            <a:r>
              <a:rPr lang="en-US" sz="1600" dirty="0"/>
              <a:t>Not to misuse information obtained in the performance of the responsible entity’s duties as a responsible entity of the registered entity; </a:t>
            </a:r>
          </a:p>
          <a:p>
            <a:pPr>
              <a:buAutoNum type="alphaLcParenBoth"/>
            </a:pPr>
            <a:r>
              <a:rPr lang="en-US" sz="1600" dirty="0"/>
              <a:t>To disclose perceived or actual material conflicts of interest of the responsible entity </a:t>
            </a:r>
            <a:r>
              <a:rPr lang="mr-IN" sz="1600" dirty="0"/>
              <a:t>…</a:t>
            </a:r>
            <a:endParaRPr lang="en-AU" sz="1600" dirty="0"/>
          </a:p>
          <a:p>
            <a:pPr>
              <a:buAutoNum type="alphaLcParenBoth"/>
            </a:pPr>
            <a:r>
              <a:rPr lang="en-AU" sz="1600" dirty="0"/>
              <a:t>To ensure that the registered entity’s financial affairs are managed in a responsible manner;</a:t>
            </a:r>
          </a:p>
          <a:p>
            <a:pPr>
              <a:buAutoNum type="alphaLcParenBoth"/>
            </a:pPr>
            <a:r>
              <a:rPr lang="en-AU" sz="1600" dirty="0"/>
              <a:t>Not to allow the registered entity to operate while insolvent</a:t>
            </a:r>
            <a:r>
              <a:rPr lang="mr-IN" sz="1600" dirty="0"/>
              <a:t>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86882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Appraisal of the Governance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474" y="1257301"/>
            <a:ext cx="7947026" cy="4868863"/>
          </a:xfrm>
        </p:spPr>
        <p:txBody>
          <a:bodyPr>
            <a:normAutofit/>
          </a:bodyPr>
          <a:lstStyle/>
          <a:p>
            <a:r>
              <a:rPr lang="en-US" dirty="0"/>
              <a:t>ACNC Review:</a:t>
            </a:r>
          </a:p>
          <a:p>
            <a:pPr lvl="1"/>
            <a:r>
              <a:rPr lang="en-US" dirty="0"/>
              <a:t>The system is ‘complex and confusing’ and it is ‘unreasonable to expect volunteer directors working within the sector to understand and comply with multiple jurisdictional and sometimes inconsistent governance requirements’.</a:t>
            </a:r>
          </a:p>
          <a:p>
            <a:r>
              <a:rPr lang="en-US" dirty="0"/>
              <a:t>Accountability and Enforcement Issues	</a:t>
            </a:r>
          </a:p>
          <a:p>
            <a:pPr lvl="1"/>
            <a:r>
              <a:rPr lang="en-US" dirty="0"/>
              <a:t>Duties are imposed on the entity rather than on individuals</a:t>
            </a:r>
          </a:p>
          <a:p>
            <a:pPr lvl="1"/>
            <a:r>
              <a:rPr lang="en-US" dirty="0"/>
              <a:t>Some duties in the Corporations Act have been turned off</a:t>
            </a:r>
          </a:p>
          <a:p>
            <a:pPr lvl="1"/>
            <a:r>
              <a:rPr lang="en-US" dirty="0"/>
              <a:t>Interaction with associations legislation is complex</a:t>
            </a:r>
          </a:p>
          <a:p>
            <a:pPr lvl="1"/>
            <a:r>
              <a:rPr lang="en-US" dirty="0"/>
              <a:t>Detection and sanctions</a:t>
            </a:r>
          </a:p>
          <a:p>
            <a:r>
              <a:rPr lang="en-US" dirty="0"/>
              <a:t>Anecdotal Evidence</a:t>
            </a:r>
          </a:p>
        </p:txBody>
      </p:sp>
    </p:spTree>
    <p:extLst>
      <p:ext uri="{BB962C8B-B14F-4D97-AF65-F5344CB8AC3E}">
        <p14:creationId xmlns:p14="http://schemas.microsoft.com/office/powerpoint/2010/main" val="234104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95180"/>
          </a:xfrm>
        </p:spPr>
        <p:txBody>
          <a:bodyPr>
            <a:normAutofit/>
          </a:bodyPr>
          <a:lstStyle/>
          <a:p>
            <a:r>
              <a:rPr lang="en-US" dirty="0"/>
              <a:t>Overall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governance standards per se are not problematic</a:t>
            </a:r>
          </a:p>
          <a:p>
            <a:r>
              <a:rPr lang="en-US" dirty="0"/>
              <a:t>Problems with application</a:t>
            </a:r>
          </a:p>
          <a:p>
            <a:r>
              <a:rPr lang="en-US" dirty="0"/>
              <a:t>Constitutional issues in Australia</a:t>
            </a:r>
          </a:p>
          <a:p>
            <a:r>
              <a:rPr lang="en-US" dirty="0"/>
              <a:t>Need for simplification</a:t>
            </a:r>
          </a:p>
          <a:p>
            <a:r>
              <a:rPr lang="en-US" dirty="0"/>
              <a:t>Note also AICD NPF Principles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237455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170</TotalTime>
  <Words>396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Rockwell</vt:lpstr>
      <vt:lpstr>Wingdings</vt:lpstr>
      <vt:lpstr>Advantage</vt:lpstr>
      <vt:lpstr>Australian Governance Standards </vt:lpstr>
      <vt:lpstr>Broader Context</vt:lpstr>
      <vt:lpstr>Australian regulatory and governance framework</vt:lpstr>
      <vt:lpstr>Overview of governance standards</vt:lpstr>
      <vt:lpstr>Governance Standard 5(2)</vt:lpstr>
      <vt:lpstr>Appraisal of the Governance Standards</vt:lpstr>
      <vt:lpstr>Overall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Governance Standards</dc:title>
  <dc:creator>Rosemary</dc:creator>
  <cp:lastModifiedBy>Sara OHara</cp:lastModifiedBy>
  <cp:revision>23</cp:revision>
  <dcterms:created xsi:type="dcterms:W3CDTF">2019-03-20T08:08:17Z</dcterms:created>
  <dcterms:modified xsi:type="dcterms:W3CDTF">2019-04-09T01:33:56Z</dcterms:modified>
</cp:coreProperties>
</file>